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2"/>
  </p:notesMasterIdLst>
  <p:handoutMasterIdLst>
    <p:handoutMasterId r:id="rId33"/>
  </p:handoutMasterIdLst>
  <p:sldIdLst>
    <p:sldId id="570" r:id="rId2"/>
    <p:sldId id="433" r:id="rId3"/>
    <p:sldId id="573" r:id="rId4"/>
    <p:sldId id="528" r:id="rId5"/>
    <p:sldId id="560" r:id="rId6"/>
    <p:sldId id="561" r:id="rId7"/>
    <p:sldId id="549" r:id="rId8"/>
    <p:sldId id="577" r:id="rId9"/>
    <p:sldId id="563" r:id="rId10"/>
    <p:sldId id="578" r:id="rId11"/>
    <p:sldId id="520" r:id="rId12"/>
    <p:sldId id="580" r:id="rId13"/>
    <p:sldId id="568" r:id="rId14"/>
    <p:sldId id="521" r:id="rId15"/>
    <p:sldId id="522" r:id="rId16"/>
    <p:sldId id="523" r:id="rId17"/>
    <p:sldId id="525" r:id="rId18"/>
    <p:sldId id="527" r:id="rId19"/>
    <p:sldId id="576" r:id="rId20"/>
    <p:sldId id="581" r:id="rId21"/>
    <p:sldId id="582" r:id="rId22"/>
    <p:sldId id="584" r:id="rId23"/>
    <p:sldId id="591" r:id="rId24"/>
    <p:sldId id="585" r:id="rId25"/>
    <p:sldId id="586" r:id="rId26"/>
    <p:sldId id="588" r:id="rId27"/>
    <p:sldId id="592" r:id="rId28"/>
    <p:sldId id="589" r:id="rId29"/>
    <p:sldId id="590" r:id="rId30"/>
    <p:sldId id="551" r:id="rId31"/>
  </p:sldIdLst>
  <p:sldSz cx="12192000" cy="6858000"/>
  <p:notesSz cx="7099300" cy="10234613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62" autoAdjust="0"/>
    <p:restoredTop sz="94588" autoAdjust="0"/>
  </p:normalViewPr>
  <p:slideViewPr>
    <p:cSldViewPr>
      <p:cViewPr>
        <p:scale>
          <a:sx n="127" d="100"/>
          <a:sy n="127" d="100"/>
        </p:scale>
        <p:origin x="-2464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6.xml"/><Relationship Id="rId10" Type="http://schemas.openxmlformats.org/officeDocument/2006/relationships/image" Target="../media/image19.png"/><Relationship Id="rId4" Type="http://schemas.openxmlformats.org/officeDocument/2006/relationships/tags" Target="../tags/tag15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18.xml"/><Relationship Id="rId16" Type="http://schemas.openxmlformats.org/officeDocument/2006/relationships/image" Target="../media/image33.png"/><Relationship Id="rId20" Type="http://schemas.openxmlformats.org/officeDocument/2006/relationships/image" Target="../media/image13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8.png"/><Relationship Id="rId5" Type="http://schemas.openxmlformats.org/officeDocument/2006/relationships/tags" Target="../tags/tag21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4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9.png"/><Relationship Id="rId5" Type="http://schemas.openxmlformats.org/officeDocument/2006/relationships/tags" Target="../tags/tag30.xml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tags" Target="../tags/tag29.xml"/><Relationship Id="rId9" Type="http://schemas.openxmlformats.org/officeDocument/2006/relationships/image" Target="../media/image37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9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tags" Target="../tags/tag41.xml"/><Relationship Id="rId10" Type="http://schemas.openxmlformats.org/officeDocument/2006/relationships/image" Target="../media/image50.png"/><Relationship Id="rId4" Type="http://schemas.openxmlformats.org/officeDocument/2006/relationships/tags" Target="../tags/tag40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6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59.png"/><Relationship Id="rId5" Type="http://schemas.openxmlformats.org/officeDocument/2006/relationships/tags" Target="../tags/tag46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66.png"/><Relationship Id="rId2" Type="http://schemas.openxmlformats.org/officeDocument/2006/relationships/tags" Target="../tags/tag50.xml"/><Relationship Id="rId16" Type="http://schemas.openxmlformats.org/officeDocument/2006/relationships/image" Target="../media/image63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9.png"/><Relationship Id="rId5" Type="http://schemas.openxmlformats.org/officeDocument/2006/relationships/tags" Target="../tags/tag53.xml"/><Relationship Id="rId15" Type="http://schemas.openxmlformats.org/officeDocument/2006/relationships/image" Target="../media/image69.png"/><Relationship Id="rId10" Type="http://schemas.openxmlformats.org/officeDocument/2006/relationships/image" Target="../media/image58.png"/><Relationship Id="rId4" Type="http://schemas.openxmlformats.org/officeDocument/2006/relationships/tags" Target="../tags/tag5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57.xml"/><Relationship Id="rId16" Type="http://schemas.openxmlformats.org/officeDocument/2006/relationships/image" Target="../media/image33.png"/><Relationship Id="rId20" Type="http://schemas.openxmlformats.org/officeDocument/2006/relationships/image" Target="../media/image70.emf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8.png"/><Relationship Id="rId5" Type="http://schemas.openxmlformats.org/officeDocument/2006/relationships/tags" Target="../tags/tag60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6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Instructor: Mesut Xiaocheng Yang, Carl Qi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10834"/>
              </p:ext>
            </p:extLst>
          </p:nvPr>
        </p:nvGraphicFramePr>
        <p:xfrm>
          <a:off x="3743325" y="2057400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2057400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54B2C4F-7345-614D-A451-917DAEF32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62" y="2066925"/>
            <a:ext cx="4775200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60E2A-95E9-D442-8D5A-5341B554F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066925"/>
            <a:ext cx="4775200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60002-42B1-CE41-BC86-BAFA6FA05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2071687"/>
            <a:ext cx="4775200" cy="373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AA0C0-8123-A341-8851-8B9E6ADDC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76" y="2071897"/>
            <a:ext cx="4775200" cy="373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4CDA94-5557-E548-89DA-B7F638773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76" y="2071477"/>
            <a:ext cx="47752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If we have multiple classes: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0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8610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  <p:pic>
        <p:nvPicPr>
          <p:cNvPr id="26634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286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3876C-1703-C44F-86F4-0DA60F66E412}"/>
              </a:ext>
            </a:extLst>
          </p:cNvPr>
          <p:cNvSpPr txBox="1"/>
          <p:nvPr/>
        </p:nvSpPr>
        <p:spPr>
          <a:xfrm>
            <a:off x="5410200" y="492405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features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94431F-B58A-F64A-AA28-67D4A4D81232}"/>
              </a:ext>
            </a:extLst>
          </p:cNvPr>
          <p:cNvSpPr txBox="1"/>
          <p:nvPr/>
        </p:nvSpPr>
        <p:spPr>
          <a:xfrm>
            <a:off x="5422629" y="53282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Naïve Bayes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Classifier confidences are useful, when you can get them</a:t>
            </a:r>
          </a:p>
        </p:txBody>
      </p:sp>
    </p:spTree>
    <p:extLst>
      <p:ext uri="{BB962C8B-B14F-4D97-AF65-F5344CB8AC3E}">
        <p14:creationId xmlns:p14="http://schemas.microsoft.com/office/powerpoint/2010/main" val="208319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79630"/>
              </p:ext>
            </p:extLst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35" y="4684096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139136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0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228527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1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029172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2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8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9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0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ourier New" pitchFamily="49" charset="0"/>
              </a:rPr>
              <a:t># free      : 2</a:t>
            </a:r>
          </a:p>
          <a:p>
            <a:r>
              <a:rPr lang="en-US" sz="1200" dirty="0">
                <a:latin typeface="Courier New" pitchFamily="49" charset="0"/>
              </a:rPr>
              <a:t>YOUR_NAME   : 0</a:t>
            </a:r>
          </a:p>
          <a:p>
            <a:r>
              <a:rPr lang="en-US" sz="1200" dirty="0">
                <a:latin typeface="Courier New" pitchFamily="49" charset="0"/>
              </a:rPr>
              <a:t>MISSPELLED  : 2</a:t>
            </a:r>
          </a:p>
          <a:p>
            <a:r>
              <a:rPr lang="en-US" sz="1200" dirty="0">
                <a:latin typeface="Courier New" pitchFamily="49" charset="0"/>
              </a:rPr>
              <a:t>FROM_FRIEND : 0</a:t>
            </a:r>
          </a:p>
          <a:p>
            <a:r>
              <a:rPr lang="en-US" sz="1200" dirty="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5206244" cy="4525963"/>
          </a:xfrm>
        </p:spPr>
        <p:txBody>
          <a:bodyPr/>
          <a:lstStyle/>
          <a:p>
            <a:pPr eaLnBrk="1" hangingPunct="1"/>
            <a:r>
              <a:rPr lang="en-US" sz="2800" dirty="0"/>
              <a:t>In the space of feature vectors</a:t>
            </a:r>
          </a:p>
          <a:p>
            <a:pPr lvl="1" eaLnBrk="1" hangingPunct="1"/>
            <a:r>
              <a:rPr lang="en-US" sz="2400" dirty="0"/>
              <a:t>Examples are points</a:t>
            </a:r>
          </a:p>
          <a:p>
            <a:pPr lvl="1"/>
            <a:r>
              <a:rPr lang="en-US" sz="2400" dirty="0"/>
              <a:t>Any decision boundary is a hyperplane orthogonal to the weight vector</a:t>
            </a:r>
          </a:p>
          <a:p>
            <a:pPr lvl="1" eaLnBrk="1" hangingPunct="1"/>
            <a:r>
              <a:rPr lang="en-US" sz="2400" dirty="0"/>
              <a:t>One side corresponds to Y=+1</a:t>
            </a:r>
          </a:p>
          <a:p>
            <a:pPr lvl="1" eaLnBrk="1" hangingPunct="1"/>
            <a:r>
              <a:rPr lang="en-US" sz="2400" dirty="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5038725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2350" y="4578350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6057901" y="1431550"/>
            <a:ext cx="5638800" cy="186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7665" grpId="0"/>
      <p:bldP spid="276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mistakes} &lt; \frac{k}{\delta^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5"/>
  <p:tag name="PICTUREFILESIZE" val="9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49731</TotalTime>
  <Words>1004</Words>
  <Application>Microsoft Macintosh PowerPoint</Application>
  <PresentationFormat>Widescreen</PresentationFormat>
  <Paragraphs>282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Symbol</vt:lpstr>
      <vt:lpstr>Wingdings</vt:lpstr>
      <vt:lpstr>dan-berkeley-nlp-v1</vt:lpstr>
      <vt:lpstr>Photo Editor Photo</vt:lpstr>
      <vt:lpstr>CS 188: Artificial Intelligence </vt:lpstr>
      <vt:lpstr>Recap: Naïve Bayes 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A 1D Example</vt:lpstr>
      <vt:lpstr>Best w? </vt:lpstr>
      <vt:lpstr>Separable Case: Deterministic Decision – Many Options</vt:lpstr>
      <vt:lpstr>Separable Case: Probabilistic Decision – Clear Preference</vt:lpstr>
      <vt:lpstr>The Soft Max</vt:lpstr>
      <vt:lpstr>Multiclass Logistic Regression</vt:lpstr>
      <vt:lpstr>Best w? </vt:lpstr>
      <vt:lpstr>Next Lecture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Mesut Xiaocheng Yang</cp:lastModifiedBy>
  <cp:revision>2923</cp:revision>
  <cp:lastPrinted>2018-11-06T08:59:25Z</cp:lastPrinted>
  <dcterms:created xsi:type="dcterms:W3CDTF">2004-08-27T04:16:05Z</dcterms:created>
  <dcterms:modified xsi:type="dcterms:W3CDTF">2021-06-08T21:12:45Z</dcterms:modified>
</cp:coreProperties>
</file>